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CA11-DD97-4090-8C01-69724923AF8C}" type="datetimeFigureOut">
              <a:rPr lang="fi-FI" smtClean="0"/>
              <a:t>18.2.2016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D9F7-7302-408A-AB22-0E1AE845A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320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CA11-DD97-4090-8C01-69724923AF8C}" type="datetimeFigureOut">
              <a:rPr lang="fi-FI" smtClean="0"/>
              <a:t>18.2.2016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D9F7-7302-408A-AB22-0E1AE845A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642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CA11-DD97-4090-8C01-69724923AF8C}" type="datetimeFigureOut">
              <a:rPr lang="fi-FI" smtClean="0"/>
              <a:t>18.2.2016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D9F7-7302-408A-AB22-0E1AE845A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756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CA11-DD97-4090-8C01-69724923AF8C}" type="datetimeFigureOut">
              <a:rPr lang="fi-FI" smtClean="0"/>
              <a:t>18.2.2016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D9F7-7302-408A-AB22-0E1AE845A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263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CA11-DD97-4090-8C01-69724923AF8C}" type="datetimeFigureOut">
              <a:rPr lang="fi-FI" smtClean="0"/>
              <a:t>18.2.2016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D9F7-7302-408A-AB22-0E1AE845A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19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CA11-DD97-4090-8C01-69724923AF8C}" type="datetimeFigureOut">
              <a:rPr lang="fi-FI" smtClean="0"/>
              <a:t>18.2.2016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D9F7-7302-408A-AB22-0E1AE845A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450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CA11-DD97-4090-8C01-69724923AF8C}" type="datetimeFigureOut">
              <a:rPr lang="fi-FI" smtClean="0"/>
              <a:t>18.2.2016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D9F7-7302-408A-AB22-0E1AE845A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88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CA11-DD97-4090-8C01-69724923AF8C}" type="datetimeFigureOut">
              <a:rPr lang="fi-FI" smtClean="0"/>
              <a:t>18.2.2016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D9F7-7302-408A-AB22-0E1AE845A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141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CA11-DD97-4090-8C01-69724923AF8C}" type="datetimeFigureOut">
              <a:rPr lang="fi-FI" smtClean="0"/>
              <a:t>18.2.2016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D9F7-7302-408A-AB22-0E1AE845A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849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CA11-DD97-4090-8C01-69724923AF8C}" type="datetimeFigureOut">
              <a:rPr lang="fi-FI" smtClean="0"/>
              <a:t>18.2.2016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D9F7-7302-408A-AB22-0E1AE845A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56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CA11-DD97-4090-8C01-69724923AF8C}" type="datetimeFigureOut">
              <a:rPr lang="fi-FI" smtClean="0"/>
              <a:t>18.2.2016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D9F7-7302-408A-AB22-0E1AE845A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99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DCA11-DD97-4090-8C01-69724923AF8C}" type="datetimeFigureOut">
              <a:rPr lang="fi-FI" smtClean="0"/>
              <a:t>18.2.2016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5D9F7-7302-408A-AB22-0E1AE845AF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527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1077308" y="5557654"/>
            <a:ext cx="743154" cy="601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ounded Rectangle 4"/>
          <p:cNvSpPr/>
          <p:nvPr/>
        </p:nvSpPr>
        <p:spPr>
          <a:xfrm>
            <a:off x="989976" y="631404"/>
            <a:ext cx="9926448" cy="540853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xtBox 6"/>
          <p:cNvSpPr txBox="1"/>
          <p:nvPr/>
        </p:nvSpPr>
        <p:spPr>
          <a:xfrm>
            <a:off x="3317807" y="630881"/>
            <a:ext cx="60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37m</a:t>
            </a:r>
            <a:endParaRPr lang="fi-FI" dirty="0"/>
          </a:p>
        </p:txBody>
      </p:sp>
      <p:sp>
        <p:nvSpPr>
          <p:cNvPr id="8" name="TextBox 7"/>
          <p:cNvSpPr txBox="1"/>
          <p:nvPr/>
        </p:nvSpPr>
        <p:spPr>
          <a:xfrm>
            <a:off x="1098620" y="2028957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2</a:t>
            </a:r>
            <a:r>
              <a:rPr lang="fi-FI" dirty="0"/>
              <a:t>4</a:t>
            </a:r>
            <a:r>
              <a:rPr lang="fi-FI" dirty="0" smtClean="0"/>
              <a:t>m</a:t>
            </a:r>
            <a:endParaRPr lang="fi-FI" dirty="0"/>
          </a:p>
        </p:txBody>
      </p:sp>
      <p:sp>
        <p:nvSpPr>
          <p:cNvPr id="9" name="TextBox 8"/>
          <p:cNvSpPr txBox="1"/>
          <p:nvPr/>
        </p:nvSpPr>
        <p:spPr>
          <a:xfrm>
            <a:off x="262276" y="3207145"/>
            <a:ext cx="86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48m</a:t>
            </a:r>
            <a:endParaRPr lang="fi-FI" dirty="0"/>
          </a:p>
        </p:txBody>
      </p:sp>
      <p:sp>
        <p:nvSpPr>
          <p:cNvPr id="10" name="TextBox 9"/>
          <p:cNvSpPr txBox="1"/>
          <p:nvPr/>
        </p:nvSpPr>
        <p:spPr>
          <a:xfrm>
            <a:off x="5631653" y="71376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4</a:t>
            </a:r>
            <a:r>
              <a:rPr lang="fi-FI" dirty="0" smtClean="0"/>
              <a:t>m</a:t>
            </a:r>
            <a:endParaRPr lang="fi-FI" dirty="0"/>
          </a:p>
        </p:txBody>
      </p:sp>
      <p:sp>
        <p:nvSpPr>
          <p:cNvPr id="2" name="Rectangle 1"/>
          <p:cNvSpPr/>
          <p:nvPr/>
        </p:nvSpPr>
        <p:spPr>
          <a:xfrm>
            <a:off x="1926680" y="1217598"/>
            <a:ext cx="7967775" cy="4373593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1926680" y="1217599"/>
            <a:ext cx="3740873" cy="437359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53584" y="1217599"/>
            <a:ext cx="3740872" cy="437359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5359" y="619418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37m</a:t>
            </a:r>
            <a:endParaRPr lang="fi-FI" dirty="0"/>
          </a:p>
        </p:txBody>
      </p:sp>
      <p:sp>
        <p:nvSpPr>
          <p:cNvPr id="3" name="Left Brace 2"/>
          <p:cNvSpPr/>
          <p:nvPr/>
        </p:nvSpPr>
        <p:spPr>
          <a:xfrm>
            <a:off x="915592" y="1243125"/>
            <a:ext cx="311413" cy="437359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926679" y="1226224"/>
            <a:ext cx="3740873" cy="221699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15" name="Left Brace 14"/>
          <p:cNvSpPr/>
          <p:nvPr/>
        </p:nvSpPr>
        <p:spPr>
          <a:xfrm>
            <a:off x="1649632" y="1217596"/>
            <a:ext cx="194579" cy="221699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extBox 15"/>
          <p:cNvSpPr txBox="1"/>
          <p:nvPr/>
        </p:nvSpPr>
        <p:spPr>
          <a:xfrm>
            <a:off x="1065876" y="4212127"/>
            <a:ext cx="67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</a:t>
            </a:r>
            <a:r>
              <a:rPr lang="fi-FI" dirty="0"/>
              <a:t>4</a:t>
            </a:r>
            <a:r>
              <a:rPr lang="fi-FI" dirty="0" smtClean="0"/>
              <a:t>m</a:t>
            </a:r>
            <a:endParaRPr lang="fi-FI" dirty="0"/>
          </a:p>
        </p:txBody>
      </p:sp>
      <p:sp>
        <p:nvSpPr>
          <p:cNvPr id="17" name="Left Brace 16"/>
          <p:cNvSpPr/>
          <p:nvPr/>
        </p:nvSpPr>
        <p:spPr>
          <a:xfrm>
            <a:off x="1644403" y="3420895"/>
            <a:ext cx="183426" cy="217029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Left Brace 17"/>
          <p:cNvSpPr/>
          <p:nvPr/>
        </p:nvSpPr>
        <p:spPr>
          <a:xfrm rot="5400000">
            <a:off x="7847697" y="-829997"/>
            <a:ext cx="369333" cy="3740873"/>
          </a:xfrm>
          <a:prstGeom prst="leftBrace">
            <a:avLst>
              <a:gd name="adj1" fmla="val 8333"/>
              <a:gd name="adj2" fmla="val 4840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Left Brace 18"/>
          <p:cNvSpPr/>
          <p:nvPr/>
        </p:nvSpPr>
        <p:spPr>
          <a:xfrm rot="5400000">
            <a:off x="3670399" y="-808839"/>
            <a:ext cx="263254" cy="3740872"/>
          </a:xfrm>
          <a:prstGeom prst="leftBrace">
            <a:avLst>
              <a:gd name="adj1" fmla="val 8333"/>
              <a:gd name="adj2" fmla="val 4840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Rectangle 19"/>
          <p:cNvSpPr/>
          <p:nvPr/>
        </p:nvSpPr>
        <p:spPr>
          <a:xfrm>
            <a:off x="6153582" y="1217596"/>
            <a:ext cx="3740873" cy="220329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22" name="Left Brace 21"/>
          <p:cNvSpPr/>
          <p:nvPr/>
        </p:nvSpPr>
        <p:spPr>
          <a:xfrm rot="5400000">
            <a:off x="5676085" y="1419851"/>
            <a:ext cx="493053" cy="6938249"/>
          </a:xfrm>
          <a:prstGeom prst="leftBrace">
            <a:avLst>
              <a:gd name="adj1" fmla="val 8333"/>
              <a:gd name="adj2" fmla="val 4840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xtBox 22"/>
          <p:cNvSpPr txBox="1"/>
          <p:nvPr/>
        </p:nvSpPr>
        <p:spPr>
          <a:xfrm>
            <a:off x="5690935" y="4273117"/>
            <a:ext cx="60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60m</a:t>
            </a:r>
            <a:endParaRPr lang="fi-FI" dirty="0"/>
          </a:p>
        </p:txBody>
      </p:sp>
      <p:sp>
        <p:nvSpPr>
          <p:cNvPr id="24" name="Left Brace 23"/>
          <p:cNvSpPr/>
          <p:nvPr/>
        </p:nvSpPr>
        <p:spPr>
          <a:xfrm>
            <a:off x="9456978" y="5622187"/>
            <a:ext cx="365262" cy="43739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xtBox 3"/>
          <p:cNvSpPr txBox="1"/>
          <p:nvPr/>
        </p:nvSpPr>
        <p:spPr>
          <a:xfrm>
            <a:off x="5655529" y="5670611"/>
            <a:ext cx="398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4m kentän rajasta hallin etusivuseinään </a:t>
            </a:r>
            <a:endParaRPr lang="fi-FI" dirty="0"/>
          </a:p>
        </p:txBody>
      </p:sp>
      <p:sp>
        <p:nvSpPr>
          <p:cNvPr id="25" name="Left Brace 24"/>
          <p:cNvSpPr/>
          <p:nvPr/>
        </p:nvSpPr>
        <p:spPr>
          <a:xfrm>
            <a:off x="1320779" y="685930"/>
            <a:ext cx="564665" cy="548438"/>
          </a:xfrm>
          <a:prstGeom prst="leftBrace">
            <a:avLst>
              <a:gd name="adj1" fmla="val 8333"/>
              <a:gd name="adj2" fmla="val 4295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0169242" y="773375"/>
            <a:ext cx="14646" cy="519953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400152" y="1565633"/>
            <a:ext cx="6972019" cy="3699094"/>
          </a:xfrm>
          <a:prstGeom prst="rect">
            <a:avLst/>
          </a:prstGeom>
          <a:noFill/>
          <a:ln w="3492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TextBox 26"/>
          <p:cNvSpPr txBox="1"/>
          <p:nvPr/>
        </p:nvSpPr>
        <p:spPr>
          <a:xfrm>
            <a:off x="3008430" y="3043983"/>
            <a:ext cx="74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45m</a:t>
            </a:r>
            <a:endParaRPr lang="fi-FI" dirty="0"/>
          </a:p>
        </p:txBody>
      </p:sp>
      <p:sp>
        <p:nvSpPr>
          <p:cNvPr id="29" name="Left Brace 28"/>
          <p:cNvSpPr/>
          <p:nvPr/>
        </p:nvSpPr>
        <p:spPr>
          <a:xfrm rot="10800000">
            <a:off x="2423139" y="1565632"/>
            <a:ext cx="775660" cy="360727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Left Brace 30"/>
          <p:cNvSpPr/>
          <p:nvPr/>
        </p:nvSpPr>
        <p:spPr>
          <a:xfrm rot="5400000">
            <a:off x="5649829" y="-3386739"/>
            <a:ext cx="545569" cy="7982047"/>
          </a:xfrm>
          <a:prstGeom prst="leftBrace">
            <a:avLst>
              <a:gd name="adj1" fmla="val 8333"/>
              <a:gd name="adj2" fmla="val 4840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TextBox 29"/>
          <p:cNvSpPr txBox="1"/>
          <p:nvPr/>
        </p:nvSpPr>
        <p:spPr>
          <a:xfrm>
            <a:off x="5483138" y="81414"/>
            <a:ext cx="86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7</a:t>
            </a:r>
            <a:r>
              <a:rPr lang="fi-FI" dirty="0"/>
              <a:t>8</a:t>
            </a:r>
            <a:r>
              <a:rPr lang="fi-FI" dirty="0" smtClean="0"/>
              <a:t>m</a:t>
            </a:r>
            <a:endParaRPr lang="fi-FI" dirty="0"/>
          </a:p>
        </p:txBody>
      </p:sp>
      <p:sp>
        <p:nvSpPr>
          <p:cNvPr id="33" name="Left Brace 32"/>
          <p:cNvSpPr/>
          <p:nvPr/>
        </p:nvSpPr>
        <p:spPr>
          <a:xfrm rot="5400000">
            <a:off x="10262737" y="411271"/>
            <a:ext cx="347792" cy="995867"/>
          </a:xfrm>
          <a:prstGeom prst="leftBrace">
            <a:avLst>
              <a:gd name="adj1" fmla="val 8333"/>
              <a:gd name="adj2" fmla="val 463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5" name="TextBox 34"/>
          <p:cNvSpPr txBox="1"/>
          <p:nvPr/>
        </p:nvSpPr>
        <p:spPr>
          <a:xfrm>
            <a:off x="9656074" y="39357"/>
            <a:ext cx="2468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n. 10 m kentän rajasta päätyseinään</a:t>
            </a:r>
            <a:endParaRPr lang="fi-FI" dirty="0"/>
          </a:p>
        </p:txBody>
      </p:sp>
      <p:sp>
        <p:nvSpPr>
          <p:cNvPr id="36" name="TextBox 35"/>
          <p:cNvSpPr txBox="1"/>
          <p:nvPr/>
        </p:nvSpPr>
        <p:spPr>
          <a:xfrm>
            <a:off x="145016" y="6169995"/>
            <a:ext cx="2163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7</a:t>
            </a:r>
            <a:r>
              <a:rPr lang="fi-FI" dirty="0" smtClean="0"/>
              <a:t> m kentän rajasta hallin päätyseinään</a:t>
            </a:r>
            <a:endParaRPr lang="fi-FI" dirty="0"/>
          </a:p>
        </p:txBody>
      </p:sp>
      <p:sp>
        <p:nvSpPr>
          <p:cNvPr id="37" name="Left Brace 36"/>
          <p:cNvSpPr/>
          <p:nvPr/>
        </p:nvSpPr>
        <p:spPr>
          <a:xfrm rot="16200000">
            <a:off x="1080225" y="5380385"/>
            <a:ext cx="681822" cy="1011087"/>
          </a:xfrm>
          <a:prstGeom prst="leftBrace">
            <a:avLst>
              <a:gd name="adj1" fmla="val 8333"/>
              <a:gd name="adj2" fmla="val 463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8" name="TextBox 37"/>
          <p:cNvSpPr txBox="1"/>
          <p:nvPr/>
        </p:nvSpPr>
        <p:spPr>
          <a:xfrm>
            <a:off x="-28767" y="574190"/>
            <a:ext cx="1771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vajaat 3m </a:t>
            </a:r>
            <a:r>
              <a:rPr lang="fi-FI" dirty="0"/>
              <a:t>hallin </a:t>
            </a:r>
            <a:r>
              <a:rPr lang="fi-FI" dirty="0" smtClean="0"/>
              <a:t>takasivuseinään </a:t>
            </a:r>
            <a:endParaRPr lang="fi-FI" dirty="0"/>
          </a:p>
          <a:p>
            <a:endParaRPr lang="fi-FI" dirty="0"/>
          </a:p>
        </p:txBody>
      </p:sp>
      <p:sp>
        <p:nvSpPr>
          <p:cNvPr id="39" name="TextBox 38"/>
          <p:cNvSpPr txBox="1"/>
          <p:nvPr/>
        </p:nvSpPr>
        <p:spPr>
          <a:xfrm>
            <a:off x="2984085" y="6299261"/>
            <a:ext cx="2163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Pyöröovi halliin</a:t>
            </a:r>
            <a:endParaRPr lang="fi-FI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1820462" y="6108639"/>
            <a:ext cx="1187968" cy="375288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945423" y="4969164"/>
            <a:ext cx="1756222" cy="62202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98352" y="4969163"/>
            <a:ext cx="1756222" cy="62202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94542" y="1225106"/>
            <a:ext cx="1756222" cy="62202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945423" y="1235298"/>
            <a:ext cx="1756222" cy="622027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35692" y="6169995"/>
            <a:ext cx="7350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dirty="0" smtClean="0"/>
              <a:t>Sininen katkoviiva tulisi oikeasti valkoisella värillä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Rajaviivojen pituus n. 632m ja 4 rangaistusalueen viivojen pituus 188m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369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r>
              <a:rPr lang="fi-FI" b="1" u="sng" dirty="0" smtClean="0"/>
              <a:t>Palloliiton viralliset pelimuodot ja kenttäkoot:</a:t>
            </a:r>
            <a:r>
              <a:rPr lang="fi-FI" b="1" u="sng" dirty="0"/>
              <a:t> 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u="sng" dirty="0" smtClean="0"/>
              <a:t>- </a:t>
            </a:r>
            <a:r>
              <a:rPr lang="fi-FI" u="sng" dirty="0"/>
              <a:t>F6 ja nuoremmat 4v4 (kenttäkoko 30x20) </a:t>
            </a:r>
          </a:p>
          <a:p>
            <a:r>
              <a:rPr lang="fi-FI" u="sng" dirty="0"/>
              <a:t>- F7-F9, 5v5 (kenttäkoko 30x40) </a:t>
            </a:r>
          </a:p>
          <a:p>
            <a:r>
              <a:rPr lang="fi-FI" u="sng" dirty="0"/>
              <a:t>- E10-D12, 8v8 (kenttäkoko 68x52,5)   </a:t>
            </a:r>
            <a:r>
              <a:rPr lang="fi-FI" b="1" u="sng" dirty="0"/>
              <a:t>UUSI!</a:t>
            </a:r>
            <a:endParaRPr lang="fi-FI" u="sng" dirty="0"/>
          </a:p>
          <a:p>
            <a:r>
              <a:rPr lang="fi-FI" u="sng" dirty="0"/>
              <a:t>  - toimivin kenttäkoko on noin 63m x 45m </a:t>
            </a:r>
          </a:p>
          <a:p>
            <a:r>
              <a:rPr lang="fi-FI" u="sng" dirty="0"/>
              <a:t>- D13-, 11v11 ylin taso ja 8v8 II ja III taso. </a:t>
            </a:r>
          </a:p>
          <a:p>
            <a:r>
              <a:rPr lang="fi-FI" u="sng" dirty="0"/>
              <a:t>  - toimivin kenttäkoko on noin 100m x 63m </a:t>
            </a:r>
          </a:p>
          <a:p>
            <a:r>
              <a:rPr lang="fi-FI" u="sng" dirty="0"/>
              <a:t>C14 –ikäluokasta alkaen pelataan 11v11 ja rinnalla pienempiä 8v8 ja 5v5 sekä futsalin pelimuotoja erilaisissa kilpailuissa. </a:t>
            </a:r>
          </a:p>
          <a:p>
            <a:r>
              <a:rPr lang="fi-FI" u="sng" dirty="0"/>
              <a:t>  - Kenttäkokoa voi pienentää tarpeen mukaan 15% 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602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65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Palloliiton viralliset pelimuodot ja kenttäkoot: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Antti Ainasoja</dc:creator>
  <cp:lastModifiedBy>Antti Ainasoja</cp:lastModifiedBy>
  <cp:revision>32</cp:revision>
  <dcterms:created xsi:type="dcterms:W3CDTF">2015-09-23T08:15:19Z</dcterms:created>
  <dcterms:modified xsi:type="dcterms:W3CDTF">2016-02-18T08:26:09Z</dcterms:modified>
</cp:coreProperties>
</file>